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handoutMasterIdLst>
    <p:handoutMasterId r:id="rId40"/>
  </p:handoutMasterIdLst>
  <p:sldIdLst>
    <p:sldId id="256" r:id="rId5"/>
    <p:sldId id="320" r:id="rId6"/>
    <p:sldId id="325" r:id="rId7"/>
    <p:sldId id="402" r:id="rId8"/>
    <p:sldId id="378" r:id="rId9"/>
    <p:sldId id="270" r:id="rId10"/>
    <p:sldId id="265" r:id="rId11"/>
    <p:sldId id="358" r:id="rId12"/>
    <p:sldId id="271" r:id="rId13"/>
    <p:sldId id="272" r:id="rId14"/>
    <p:sldId id="267" r:id="rId15"/>
    <p:sldId id="277" r:id="rId16"/>
    <p:sldId id="361"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 id="399" r:id="rId36"/>
    <p:sldId id="400" r:id="rId37"/>
    <p:sldId id="401" r:id="rId38"/>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80" autoAdjust="0"/>
    <p:restoredTop sz="94834" autoAdjust="0"/>
  </p:normalViewPr>
  <p:slideViewPr>
    <p:cSldViewPr>
      <p:cViewPr varScale="1">
        <p:scale>
          <a:sx n="87" d="100"/>
          <a:sy n="87" d="100"/>
        </p:scale>
        <p:origin x="97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a:solidFill>
                  <a:schemeClr val="tx1"/>
                </a:solidFill>
              </a:defRPr>
            </a:pPr>
            <a:r>
              <a:rPr lang="en-US" sz="1000" dirty="0">
                <a:solidFill>
                  <a:schemeClr val="tx1"/>
                </a:solidFill>
              </a:rPr>
              <a:t>Note: 43% of records have been</a:t>
            </a:r>
            <a:r>
              <a:rPr lang="en-US" sz="1000" baseline="0" dirty="0">
                <a:solidFill>
                  <a:schemeClr val="tx1"/>
                </a:solidFill>
              </a:rPr>
              <a:t> </a:t>
            </a:r>
            <a:r>
              <a:rPr lang="en-US" sz="1000" dirty="0">
                <a:solidFill>
                  <a:schemeClr val="tx1"/>
                </a:solidFill>
              </a:rPr>
              <a:t>excluded</a:t>
            </a:r>
            <a:br>
              <a:rPr lang="en-US" sz="1000" dirty="0">
                <a:solidFill>
                  <a:schemeClr val="tx1"/>
                </a:solidFill>
              </a:rPr>
            </a:br>
            <a:r>
              <a:rPr lang="en-US" sz="1000" dirty="0">
                <a:solidFill>
                  <a:schemeClr val="tx1"/>
                </a:solidFill>
              </a:rPr>
              <a:t>because they do not  include a degree level.</a:t>
            </a:r>
            <a:r>
              <a:rPr lang="en-US" sz="1000" baseline="0" dirty="0">
                <a:solidFill>
                  <a:schemeClr val="tx1"/>
                </a:solidFill>
              </a:rPr>
              <a:t> </a:t>
            </a:r>
          </a:p>
          <a:p>
            <a:pPr algn="l">
              <a:defRPr>
                <a:solidFill>
                  <a:schemeClr val="tx1"/>
                </a:solidFill>
              </a:defRPr>
            </a:pPr>
            <a:r>
              <a:rPr lang="en-US" sz="1000" dirty="0">
                <a:solidFill>
                  <a:schemeClr val="tx1"/>
                </a:solidFill>
              </a:rPr>
              <a:t>As a result, the chart below may not be </a:t>
            </a:r>
            <a:br>
              <a:rPr lang="en-US" sz="1000" dirty="0">
                <a:solidFill>
                  <a:schemeClr val="tx1"/>
                </a:solidFill>
              </a:rPr>
            </a:br>
            <a:r>
              <a:rPr lang="en-US" sz="1000" dirty="0">
                <a:solidFill>
                  <a:schemeClr val="tx1"/>
                </a:solidFill>
              </a:rPr>
              <a:t>representative of the full sample</a:t>
            </a:r>
          </a:p>
        </c:rich>
      </c:tx>
      <c:layout>
        <c:manualLayout>
          <c:xMode val="edge"/>
          <c:yMode val="edge"/>
          <c:x val="0.51621814368653329"/>
          <c:y val="2.6415680146252736E-2"/>
        </c:manualLayout>
      </c:layout>
      <c:overlay val="0"/>
      <c:spPr>
        <a:solidFill>
          <a:schemeClr val="bg1"/>
        </a:solidFill>
        <a:ln>
          <a:solidFill>
            <a:schemeClr val="tx1"/>
          </a:solidFill>
        </a:ln>
      </c:spPr>
    </c:title>
    <c:autoTitleDeleted val="0"/>
    <c:plotArea>
      <c:layout>
        <c:manualLayout>
          <c:layoutTarget val="inner"/>
          <c:xMode val="edge"/>
          <c:yMode val="edge"/>
          <c:x val="0.21347913029058596"/>
          <c:y val="0.23784487112193609"/>
          <c:w val="0.59549653039945338"/>
          <c:h val="0.74944049469951868"/>
        </c:manualLayout>
      </c:layout>
      <c:pieChart>
        <c:varyColors val="1"/>
        <c:ser>
          <c:idx val="0"/>
          <c:order val="0"/>
          <c:spPr>
            <a:ln>
              <a:solidFill>
                <a:schemeClr val="bg1"/>
              </a:solidFill>
            </a:ln>
          </c:spPr>
          <c:dPt>
            <c:idx val="0"/>
            <c:bubble3D val="0"/>
            <c:spPr>
              <a:solidFill>
                <a:schemeClr val="accent1">
                  <a:lumMod val="75000"/>
                </a:schemeClr>
              </a:solidFill>
              <a:ln>
                <a:solidFill>
                  <a:schemeClr val="bg1"/>
                </a:solidFill>
              </a:ln>
            </c:spPr>
            <c:extLst>
              <c:ext xmlns:c16="http://schemas.microsoft.com/office/drawing/2014/chart" uri="{C3380CC4-5D6E-409C-BE32-E72D297353CC}">
                <c16:uniqueId val="{00000001-1DE0-41DB-8A40-388D4FFCDB67}"/>
              </c:ext>
            </c:extLst>
          </c:dPt>
          <c:dPt>
            <c:idx val="1"/>
            <c:bubble3D val="0"/>
            <c:spPr>
              <a:solidFill>
                <a:srgbClr val="B03118"/>
              </a:solidFill>
              <a:ln>
                <a:solidFill>
                  <a:schemeClr val="bg1"/>
                </a:solidFill>
              </a:ln>
            </c:spPr>
            <c:extLst>
              <c:ext xmlns:c16="http://schemas.microsoft.com/office/drawing/2014/chart" uri="{C3380CC4-5D6E-409C-BE32-E72D297353CC}">
                <c16:uniqueId val="{00000003-1DE0-41DB-8A40-388D4FFCDB67}"/>
              </c:ext>
            </c:extLst>
          </c:dPt>
          <c:dPt>
            <c:idx val="2"/>
            <c:bubble3D val="0"/>
            <c:spPr>
              <a:solidFill>
                <a:srgbClr val="9148C8"/>
              </a:solidFill>
              <a:ln>
                <a:solidFill>
                  <a:schemeClr val="bg1"/>
                </a:solidFill>
              </a:ln>
            </c:spPr>
            <c:extLst>
              <c:ext xmlns:c16="http://schemas.microsoft.com/office/drawing/2014/chart" uri="{C3380CC4-5D6E-409C-BE32-E72D297353CC}">
                <c16:uniqueId val="{00000005-1DE0-41DB-8A40-388D4FFCDB67}"/>
              </c:ext>
            </c:extLst>
          </c:dPt>
          <c:dPt>
            <c:idx val="3"/>
            <c:bubble3D val="0"/>
            <c:spPr>
              <a:solidFill>
                <a:srgbClr val="4FB76F"/>
              </a:solidFill>
              <a:ln>
                <a:solidFill>
                  <a:schemeClr val="bg1"/>
                </a:solidFill>
              </a:ln>
            </c:spPr>
            <c:extLst>
              <c:ext xmlns:c16="http://schemas.microsoft.com/office/drawing/2014/chart" uri="{C3380CC4-5D6E-409C-BE32-E72D297353CC}">
                <c16:uniqueId val="{00000007-1DE0-41DB-8A40-388D4FFCDB67}"/>
              </c:ext>
            </c:extLst>
          </c:dPt>
          <c:dPt>
            <c:idx val="4"/>
            <c:bubble3D val="0"/>
            <c:extLst>
              <c:ext xmlns:c16="http://schemas.microsoft.com/office/drawing/2014/chart" uri="{C3380CC4-5D6E-409C-BE32-E72D297353CC}">
                <c16:uniqueId val="{00000008-1DE0-41DB-8A40-388D4FFCDB67}"/>
              </c:ext>
            </c:extLst>
          </c:dPt>
          <c:dLbls>
            <c:dLbl>
              <c:idx val="1"/>
              <c:layout>
                <c:manualLayout>
                  <c:x val="-6.9246182292897973E-2"/>
                  <c:y val="-6.9093440834218478E-2"/>
                </c:manualLayout>
              </c:layout>
              <c:spPr>
                <a:noFill/>
                <a:ln w="25400">
                  <a:noFill/>
                </a:ln>
              </c:spPr>
              <c:txPr>
                <a:bodyPr wrap="square" lIns="38100" tIns="19050" rIns="38100" bIns="19050" anchor="ctr">
                  <a:noAutofit/>
                </a:bodyPr>
                <a:lstStyle/>
                <a:p>
                  <a:pPr>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16509579960346585"/>
                      <c:h val="0.12332499843471495"/>
                    </c:manualLayout>
                  </c15:layout>
                </c:ext>
                <c:ext xmlns:c16="http://schemas.microsoft.com/office/drawing/2014/chart" uri="{C3380CC4-5D6E-409C-BE32-E72D297353CC}">
                  <c16:uniqueId val="{00000003-1DE0-41DB-8A40-388D4FFCDB67}"/>
                </c:ext>
              </c:extLst>
            </c:dLbl>
            <c:dLbl>
              <c:idx val="2"/>
              <c:layout>
                <c:manualLayout>
                  <c:x val="0.22816185151577242"/>
                  <c:y val="-8.3535921646157862E-2"/>
                </c:manualLayout>
              </c:layout>
              <c:spPr>
                <a:noFill/>
                <a:ln w="25400">
                  <a:noFill/>
                </a:ln>
              </c:spPr>
              <c:txPr>
                <a:bodyPr wrap="square" lIns="38100" tIns="19050" rIns="38100" bIns="19050" anchor="ctr">
                  <a:spAutoFit/>
                </a:bodyPr>
                <a:lstStyle/>
                <a:p>
                  <a:pPr>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DE0-41DB-8A40-388D4FFCDB67}"/>
                </c:ext>
              </c:extLst>
            </c:dLbl>
            <c:spPr>
              <a:noFill/>
              <a:ln w="25400">
                <a:noFill/>
              </a:ln>
            </c:spPr>
            <c:showLegendKey val="0"/>
            <c:showVal val="0"/>
            <c:showCatName val="1"/>
            <c:showSerName val="0"/>
            <c:showPercent val="1"/>
            <c:showBubbleSize val="0"/>
            <c:showLeaderLines val="1"/>
            <c:extLst>
              <c:ext xmlns:c15="http://schemas.microsoft.com/office/drawing/2012/chart" uri="{CE6537A1-D6FC-4f65-9D91-7224C49458BB}"/>
            </c:extLst>
          </c:dLbls>
          <c:cat>
            <c:strRef>
              <c:f>'Edu and Experience Break... (2)'!$A$4:$A$8</c:f>
              <c:strCache>
                <c:ptCount val="5"/>
                <c:pt idx="0">
                  <c:v>High school or GED</c:v>
                </c:pt>
                <c:pt idx="1">
                  <c:v>Associate degree</c:v>
                </c:pt>
                <c:pt idx="2">
                  <c:v>Bachelor's degree</c:v>
                </c:pt>
                <c:pt idx="3">
                  <c:v>Master's degree</c:v>
                </c:pt>
                <c:pt idx="4">
                  <c:v>Ph.D. or professional degree</c:v>
                </c:pt>
              </c:strCache>
            </c:strRef>
          </c:cat>
          <c:val>
            <c:numRef>
              <c:f>'Edu and Experience Break... (2)'!$B$4:$B$8</c:f>
              <c:numCache>
                <c:formatCode>#,##0;[Red]\ \(#,##0\)</c:formatCode>
                <c:ptCount val="5"/>
                <c:pt idx="0">
                  <c:v>17760</c:v>
                </c:pt>
                <c:pt idx="1">
                  <c:v>4681</c:v>
                </c:pt>
                <c:pt idx="2">
                  <c:v>17042</c:v>
                </c:pt>
                <c:pt idx="3">
                  <c:v>2046</c:v>
                </c:pt>
                <c:pt idx="4">
                  <c:v>1214</c:v>
                </c:pt>
              </c:numCache>
            </c:numRef>
          </c:val>
          <c:extLst>
            <c:ext xmlns:c16="http://schemas.microsoft.com/office/drawing/2014/chart" uri="{C3380CC4-5D6E-409C-BE32-E72D297353CC}">
              <c16:uniqueId val="{00000009-1DE0-41DB-8A40-388D4FFCDB67}"/>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gradFill>
      <a:gsLst>
        <a:gs pos="0">
          <a:schemeClr val="accent1">
            <a:tint val="66000"/>
            <a:satMod val="160000"/>
          </a:schemeClr>
        </a:gs>
        <a:gs pos="51000">
          <a:schemeClr val="accent1">
            <a:tint val="44500"/>
            <a:satMod val="160000"/>
          </a:schemeClr>
        </a:gs>
        <a:gs pos="100000">
          <a:schemeClr val="accent1">
            <a:tint val="23500"/>
            <a:satMod val="160000"/>
          </a:schemeClr>
        </a:gs>
      </a:gsLst>
      <a:lin ang="5400000" scaled="0"/>
    </a:gradFill>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0.29583</cdr:x>
      <cdr:y>0.95344</cdr:y>
    </cdr:from>
    <cdr:to>
      <cdr:x>1</cdr:x>
      <cdr:y>1</cdr:y>
    </cdr:to>
    <cdr:sp macro="" textlink="">
      <cdr:nvSpPr>
        <cdr:cNvPr id="2" name="TextBox 1"/>
        <cdr:cNvSpPr txBox="1"/>
      </cdr:nvSpPr>
      <cdr:spPr>
        <a:xfrm xmlns:a="http://schemas.openxmlformats.org/drawingml/2006/main">
          <a:off x="1645584" y="4214190"/>
          <a:ext cx="3917016" cy="20578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r"/>
          <a:r>
            <a:rPr lang="en-US" sz="900" b="1" dirty="0"/>
            <a:t>Source: CT DOL Analysis of HWOL</a:t>
          </a:r>
          <a:r>
            <a:rPr lang="en-US" sz="900" b="1" baseline="0" dirty="0"/>
            <a:t> Data</a:t>
          </a:r>
          <a:endParaRPr lang="en-US" sz="9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12/13/2023</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12/13/2023</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12/13/2023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December 2023</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 y="12256"/>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3" name="Picture 2">
            <a:extLst>
              <a:ext uri="{FF2B5EF4-FFF2-40B4-BE49-F238E27FC236}">
                <a16:creationId xmlns:a16="http://schemas.microsoft.com/office/drawing/2014/main" id="{5C518B16-D3B8-5B65-BB4B-D9A0BCAA1CB9}"/>
              </a:ext>
            </a:extLst>
          </p:cNvPr>
          <p:cNvPicPr>
            <a:picLocks noChangeAspect="1"/>
          </p:cNvPicPr>
          <p:nvPr/>
        </p:nvPicPr>
        <p:blipFill>
          <a:blip r:embed="rId2"/>
          <a:stretch>
            <a:fillRect/>
          </a:stretch>
        </p:blipFill>
        <p:spPr>
          <a:xfrm>
            <a:off x="1463631" y="549250"/>
            <a:ext cx="6216738" cy="5453822"/>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4" name="Picture 3">
            <a:extLst>
              <a:ext uri="{FF2B5EF4-FFF2-40B4-BE49-F238E27FC236}">
                <a16:creationId xmlns:a16="http://schemas.microsoft.com/office/drawing/2014/main" id="{8689AA3E-E061-23AB-9673-7826B7194263}"/>
              </a:ext>
            </a:extLst>
          </p:cNvPr>
          <p:cNvPicPr>
            <a:picLocks noChangeAspect="1"/>
          </p:cNvPicPr>
          <p:nvPr/>
        </p:nvPicPr>
        <p:blipFill>
          <a:blip r:embed="rId2"/>
          <a:stretch>
            <a:fillRect/>
          </a:stretch>
        </p:blipFill>
        <p:spPr>
          <a:xfrm>
            <a:off x="885824" y="957513"/>
            <a:ext cx="7677150"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4" name="Picture 3">
            <a:extLst>
              <a:ext uri="{FF2B5EF4-FFF2-40B4-BE49-F238E27FC236}">
                <a16:creationId xmlns:a16="http://schemas.microsoft.com/office/drawing/2014/main" id="{2D0C5382-D58A-2EDF-AC8C-9530059BE1DD}"/>
              </a:ext>
            </a:extLst>
          </p:cNvPr>
          <p:cNvPicPr>
            <a:picLocks noChangeAspect="1"/>
          </p:cNvPicPr>
          <p:nvPr/>
        </p:nvPicPr>
        <p:blipFill>
          <a:blip r:embed="rId2"/>
          <a:stretch>
            <a:fillRect/>
          </a:stretch>
        </p:blipFill>
        <p:spPr>
          <a:xfrm>
            <a:off x="159187" y="1905000"/>
            <a:ext cx="8825626" cy="2422464"/>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14</a:t>
            </a:fld>
            <a:endParaRPr lang="en-US" dirty="0"/>
          </a:p>
        </p:txBody>
      </p:sp>
      <p:pic>
        <p:nvPicPr>
          <p:cNvPr id="3" name="Picture 2">
            <a:extLst>
              <a:ext uri="{FF2B5EF4-FFF2-40B4-BE49-F238E27FC236}">
                <a16:creationId xmlns:a16="http://schemas.microsoft.com/office/drawing/2014/main" id="{BFF8E579-8DA1-9AAA-3C89-BBB952941810}"/>
              </a:ext>
            </a:extLst>
          </p:cNvPr>
          <p:cNvPicPr>
            <a:picLocks noChangeAspect="1"/>
          </p:cNvPicPr>
          <p:nvPr/>
        </p:nvPicPr>
        <p:blipFill>
          <a:blip r:embed="rId2"/>
          <a:stretch>
            <a:fillRect/>
          </a:stretch>
        </p:blipFill>
        <p:spPr>
          <a:xfrm>
            <a:off x="2680240" y="269832"/>
            <a:ext cx="3783520" cy="5956562"/>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3" name="Picture 2">
            <a:extLst>
              <a:ext uri="{FF2B5EF4-FFF2-40B4-BE49-F238E27FC236}">
                <a16:creationId xmlns:a16="http://schemas.microsoft.com/office/drawing/2014/main" id="{98C62204-62CC-A9EB-9E69-95C85A3F9C15}"/>
              </a:ext>
            </a:extLst>
          </p:cNvPr>
          <p:cNvPicPr>
            <a:picLocks noChangeAspect="1"/>
          </p:cNvPicPr>
          <p:nvPr/>
        </p:nvPicPr>
        <p:blipFill>
          <a:blip r:embed="rId2"/>
          <a:stretch>
            <a:fillRect/>
          </a:stretch>
        </p:blipFill>
        <p:spPr>
          <a:xfrm>
            <a:off x="1913539" y="778123"/>
            <a:ext cx="5316919" cy="5222216"/>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5" name="Picture 4">
            <a:extLst>
              <a:ext uri="{FF2B5EF4-FFF2-40B4-BE49-F238E27FC236}">
                <a16:creationId xmlns:a16="http://schemas.microsoft.com/office/drawing/2014/main" id="{F70C4627-B50B-ACBE-7FE2-03BFCA504FAC}"/>
              </a:ext>
            </a:extLst>
          </p:cNvPr>
          <p:cNvPicPr>
            <a:picLocks noChangeAspect="1"/>
          </p:cNvPicPr>
          <p:nvPr/>
        </p:nvPicPr>
        <p:blipFill>
          <a:blip r:embed="rId2"/>
          <a:stretch>
            <a:fillRect/>
          </a:stretch>
        </p:blipFill>
        <p:spPr>
          <a:xfrm>
            <a:off x="1357312" y="1173096"/>
            <a:ext cx="6429375" cy="5038725"/>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4" name="Picture 3">
            <a:extLst>
              <a:ext uri="{FF2B5EF4-FFF2-40B4-BE49-F238E27FC236}">
                <a16:creationId xmlns:a16="http://schemas.microsoft.com/office/drawing/2014/main" id="{E51AE77A-C632-E78F-7A78-EE8F1A9EE613}"/>
              </a:ext>
            </a:extLst>
          </p:cNvPr>
          <p:cNvPicPr>
            <a:picLocks noChangeAspect="1"/>
          </p:cNvPicPr>
          <p:nvPr/>
        </p:nvPicPr>
        <p:blipFill>
          <a:blip r:embed="rId2"/>
          <a:stretch>
            <a:fillRect/>
          </a:stretch>
        </p:blipFill>
        <p:spPr>
          <a:xfrm>
            <a:off x="733423" y="1056677"/>
            <a:ext cx="7677149" cy="5066532"/>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18</a:t>
            </a:fld>
            <a:endParaRPr lang="en-US" dirty="0"/>
          </a:p>
        </p:txBody>
      </p:sp>
      <p:pic>
        <p:nvPicPr>
          <p:cNvPr id="2" name="Picture 1">
            <a:extLst>
              <a:ext uri="{FF2B5EF4-FFF2-40B4-BE49-F238E27FC236}">
                <a16:creationId xmlns:a16="http://schemas.microsoft.com/office/drawing/2014/main" id="{36FC2C91-28AC-3A91-56F1-8D1F3FE0EAB6}"/>
              </a:ext>
            </a:extLst>
          </p:cNvPr>
          <p:cNvPicPr>
            <a:picLocks noChangeAspect="1"/>
          </p:cNvPicPr>
          <p:nvPr/>
        </p:nvPicPr>
        <p:blipFill>
          <a:blip r:embed="rId2"/>
          <a:stretch>
            <a:fillRect/>
          </a:stretch>
        </p:blipFill>
        <p:spPr>
          <a:xfrm>
            <a:off x="2642139" y="228600"/>
            <a:ext cx="3859721" cy="5972061"/>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pic>
        <p:nvPicPr>
          <p:cNvPr id="3" name="Picture 2">
            <a:extLst>
              <a:ext uri="{FF2B5EF4-FFF2-40B4-BE49-F238E27FC236}">
                <a16:creationId xmlns:a16="http://schemas.microsoft.com/office/drawing/2014/main" id="{FC2F6F78-094D-7D7D-81D1-D85D7C40734B}"/>
              </a:ext>
            </a:extLst>
          </p:cNvPr>
          <p:cNvPicPr>
            <a:picLocks noChangeAspect="1"/>
          </p:cNvPicPr>
          <p:nvPr/>
        </p:nvPicPr>
        <p:blipFill>
          <a:blip r:embed="rId2"/>
          <a:stretch>
            <a:fillRect/>
          </a:stretch>
        </p:blipFill>
        <p:spPr>
          <a:xfrm>
            <a:off x="2315132" y="904002"/>
            <a:ext cx="4985402" cy="5327408"/>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November 2023.</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8BD22275-F0AA-5D37-D234-BC341BC6CE45}"/>
              </a:ext>
            </a:extLst>
          </p:cNvPr>
          <p:cNvPicPr>
            <a:picLocks noChangeAspect="1"/>
          </p:cNvPicPr>
          <p:nvPr/>
        </p:nvPicPr>
        <p:blipFill>
          <a:blip r:embed="rId2"/>
          <a:stretch>
            <a:fillRect/>
          </a:stretch>
        </p:blipFill>
        <p:spPr>
          <a:xfrm>
            <a:off x="1909762" y="1123950"/>
            <a:ext cx="5324475" cy="5038725"/>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B2BF189E-AD0B-66DF-D12E-6466A286A0AC}"/>
              </a:ext>
            </a:extLst>
          </p:cNvPr>
          <p:cNvPicPr>
            <a:picLocks noChangeAspect="1"/>
          </p:cNvPicPr>
          <p:nvPr/>
        </p:nvPicPr>
        <p:blipFill>
          <a:blip r:embed="rId2"/>
          <a:stretch>
            <a:fillRect/>
          </a:stretch>
        </p:blipFill>
        <p:spPr>
          <a:xfrm>
            <a:off x="652462" y="1178424"/>
            <a:ext cx="7839075"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6" name="Picture 5">
            <a:extLst>
              <a:ext uri="{FF2B5EF4-FFF2-40B4-BE49-F238E27FC236}">
                <a16:creationId xmlns:a16="http://schemas.microsoft.com/office/drawing/2014/main" id="{51B81DA9-48C0-AFEF-E439-7223F5A86E00}"/>
              </a:ext>
            </a:extLst>
          </p:cNvPr>
          <p:cNvPicPr>
            <a:picLocks noChangeAspect="1"/>
          </p:cNvPicPr>
          <p:nvPr/>
        </p:nvPicPr>
        <p:blipFill>
          <a:blip r:embed="rId2"/>
          <a:stretch>
            <a:fillRect/>
          </a:stretch>
        </p:blipFill>
        <p:spPr>
          <a:xfrm>
            <a:off x="2622804" y="235092"/>
            <a:ext cx="3898392" cy="6031896"/>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8C1C49B7-9845-B34C-A986-A196742B341D}"/>
              </a:ext>
            </a:extLst>
          </p:cNvPr>
          <p:cNvPicPr>
            <a:picLocks noChangeAspect="1"/>
          </p:cNvPicPr>
          <p:nvPr/>
        </p:nvPicPr>
        <p:blipFill>
          <a:blip r:embed="rId2"/>
          <a:stretch>
            <a:fillRect/>
          </a:stretch>
        </p:blipFill>
        <p:spPr>
          <a:xfrm>
            <a:off x="2297838" y="802591"/>
            <a:ext cx="4548322" cy="5252818"/>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24</a:t>
            </a:fld>
            <a:endParaRPr lang="en-US" dirty="0">
              <a:solidFill>
                <a:schemeClr val="tx2"/>
              </a:solidFill>
            </a:endParaRPr>
          </a:p>
        </p:txBody>
      </p:sp>
      <p:pic>
        <p:nvPicPr>
          <p:cNvPr id="4" name="Picture 3">
            <a:extLst>
              <a:ext uri="{FF2B5EF4-FFF2-40B4-BE49-F238E27FC236}">
                <a16:creationId xmlns:a16="http://schemas.microsoft.com/office/drawing/2014/main" id="{B48DEF04-B5C3-9A9C-CAC1-9DAFEF77FD69}"/>
              </a:ext>
            </a:extLst>
          </p:cNvPr>
          <p:cNvPicPr>
            <a:picLocks noChangeAspect="1"/>
          </p:cNvPicPr>
          <p:nvPr/>
        </p:nvPicPr>
        <p:blipFill>
          <a:blip r:embed="rId2"/>
          <a:stretch>
            <a:fillRect/>
          </a:stretch>
        </p:blipFill>
        <p:spPr>
          <a:xfrm>
            <a:off x="1885950" y="1202487"/>
            <a:ext cx="5372100" cy="4848225"/>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3" name="Picture 2">
            <a:extLst>
              <a:ext uri="{FF2B5EF4-FFF2-40B4-BE49-F238E27FC236}">
                <a16:creationId xmlns:a16="http://schemas.microsoft.com/office/drawing/2014/main" id="{1697CA7E-B3BA-7175-42C3-913AAA66773D}"/>
              </a:ext>
            </a:extLst>
          </p:cNvPr>
          <p:cNvPicPr>
            <a:picLocks noChangeAspect="1"/>
          </p:cNvPicPr>
          <p:nvPr/>
        </p:nvPicPr>
        <p:blipFill>
          <a:blip r:embed="rId2"/>
          <a:stretch>
            <a:fillRect/>
          </a:stretch>
        </p:blipFill>
        <p:spPr>
          <a:xfrm>
            <a:off x="552450" y="1275888"/>
            <a:ext cx="8039100"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3" name="Picture 2">
            <a:extLst>
              <a:ext uri="{FF2B5EF4-FFF2-40B4-BE49-F238E27FC236}">
                <a16:creationId xmlns:a16="http://schemas.microsoft.com/office/drawing/2014/main" id="{06FEE567-EF6E-5C17-F548-53477B81061C}"/>
              </a:ext>
            </a:extLst>
          </p:cNvPr>
          <p:cNvPicPr>
            <a:picLocks noChangeAspect="1"/>
          </p:cNvPicPr>
          <p:nvPr/>
        </p:nvPicPr>
        <p:blipFill>
          <a:blip r:embed="rId2"/>
          <a:stretch>
            <a:fillRect/>
          </a:stretch>
        </p:blipFill>
        <p:spPr>
          <a:xfrm>
            <a:off x="2718339" y="381000"/>
            <a:ext cx="3707321" cy="5736256"/>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3" name="Picture 2">
            <a:extLst>
              <a:ext uri="{FF2B5EF4-FFF2-40B4-BE49-F238E27FC236}">
                <a16:creationId xmlns:a16="http://schemas.microsoft.com/office/drawing/2014/main" id="{2B91E668-1B9D-AB0E-0440-FBC33A88927B}"/>
              </a:ext>
            </a:extLst>
          </p:cNvPr>
          <p:cNvPicPr>
            <a:picLocks noChangeAspect="1"/>
          </p:cNvPicPr>
          <p:nvPr/>
        </p:nvPicPr>
        <p:blipFill>
          <a:blip r:embed="rId2"/>
          <a:stretch>
            <a:fillRect/>
          </a:stretch>
        </p:blipFill>
        <p:spPr>
          <a:xfrm>
            <a:off x="1876710" y="1015087"/>
            <a:ext cx="5390579" cy="4827826"/>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341FBB5D-FE35-FBCA-275B-089A078EFFEC}"/>
              </a:ext>
            </a:extLst>
          </p:cNvPr>
          <p:cNvPicPr>
            <a:picLocks noChangeAspect="1"/>
          </p:cNvPicPr>
          <p:nvPr/>
        </p:nvPicPr>
        <p:blipFill>
          <a:blip r:embed="rId2"/>
          <a:stretch>
            <a:fillRect/>
          </a:stretch>
        </p:blipFill>
        <p:spPr>
          <a:xfrm>
            <a:off x="1871023" y="1126285"/>
            <a:ext cx="5400675" cy="5038725"/>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05960130-D653-2B1F-6B8A-02E532DCBFD0}"/>
              </a:ext>
            </a:extLst>
          </p:cNvPr>
          <p:cNvPicPr>
            <a:picLocks noChangeAspect="1"/>
          </p:cNvPicPr>
          <p:nvPr/>
        </p:nvPicPr>
        <p:blipFill>
          <a:blip r:embed="rId2"/>
          <a:stretch>
            <a:fillRect/>
          </a:stretch>
        </p:blipFill>
        <p:spPr>
          <a:xfrm>
            <a:off x="395287" y="1142329"/>
            <a:ext cx="835342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January 12, 2024 </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A12CE2CE-139C-1F4C-B3BF-54B0339F945C}"/>
              </a:ext>
            </a:extLst>
          </p:cNvPr>
          <p:cNvPicPr>
            <a:picLocks noChangeAspect="1"/>
          </p:cNvPicPr>
          <p:nvPr/>
        </p:nvPicPr>
        <p:blipFill>
          <a:blip r:embed="rId2"/>
          <a:stretch>
            <a:fillRect/>
          </a:stretch>
        </p:blipFill>
        <p:spPr>
          <a:xfrm>
            <a:off x="2762796" y="228600"/>
            <a:ext cx="3618408" cy="5975353"/>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5" name="Picture 4">
            <a:extLst>
              <a:ext uri="{FF2B5EF4-FFF2-40B4-BE49-F238E27FC236}">
                <a16:creationId xmlns:a16="http://schemas.microsoft.com/office/drawing/2014/main" id="{D5EFB9D8-74E1-14D3-C9EF-543101E33917}"/>
              </a:ext>
            </a:extLst>
          </p:cNvPr>
          <p:cNvPicPr>
            <a:picLocks noChangeAspect="1"/>
          </p:cNvPicPr>
          <p:nvPr/>
        </p:nvPicPr>
        <p:blipFill>
          <a:blip r:embed="rId2"/>
          <a:stretch>
            <a:fillRect/>
          </a:stretch>
        </p:blipFill>
        <p:spPr>
          <a:xfrm>
            <a:off x="2107692" y="1276350"/>
            <a:ext cx="4939513" cy="3810000"/>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3" name="Picture 2">
            <a:extLst>
              <a:ext uri="{FF2B5EF4-FFF2-40B4-BE49-F238E27FC236}">
                <a16:creationId xmlns:a16="http://schemas.microsoft.com/office/drawing/2014/main" id="{4BC335A8-833E-AE77-2808-BB3C57F63972}"/>
              </a:ext>
            </a:extLst>
          </p:cNvPr>
          <p:cNvPicPr>
            <a:picLocks noChangeAspect="1"/>
          </p:cNvPicPr>
          <p:nvPr/>
        </p:nvPicPr>
        <p:blipFill>
          <a:blip r:embed="rId2"/>
          <a:stretch>
            <a:fillRect/>
          </a:stretch>
        </p:blipFill>
        <p:spPr>
          <a:xfrm>
            <a:off x="2066925" y="1130298"/>
            <a:ext cx="5010150" cy="4848225"/>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0BCBC6F9-E7C3-C1D7-1BA2-5ACDCFEF4828}"/>
              </a:ext>
            </a:extLst>
          </p:cNvPr>
          <p:cNvPicPr>
            <a:picLocks noChangeAspect="1"/>
          </p:cNvPicPr>
          <p:nvPr/>
        </p:nvPicPr>
        <p:blipFill>
          <a:blip r:embed="rId2"/>
          <a:stretch>
            <a:fillRect/>
          </a:stretch>
        </p:blipFill>
        <p:spPr>
          <a:xfrm>
            <a:off x="595309" y="1047750"/>
            <a:ext cx="795337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34</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016210"/>
          </a:xfrm>
          <a:prstGeom prst="rect">
            <a:avLst/>
          </a:prstGeom>
          <a:noFill/>
        </p:spPr>
        <p:txBody>
          <a:bodyPr wrap="square" rtlCol="0">
            <a:spAutoFit/>
          </a:bodyPr>
          <a:lstStyle/>
          <a:p>
            <a:r>
              <a:rPr lang="en-US" sz="1900" dirty="0"/>
              <a:t>- </a:t>
            </a:r>
            <a:r>
              <a:rPr lang="en-US" sz="1900" b="1" dirty="0"/>
              <a:t>Total postings </a:t>
            </a:r>
            <a:r>
              <a:rPr lang="en-US" sz="1900" dirty="0"/>
              <a:t>in Connecticut was 75,560 in November 2023, up from 66,071 in October 2023.</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(13,758 postings), </a:t>
            </a:r>
            <a:r>
              <a:rPr lang="en-US" sz="1900" b="1" dirty="0"/>
              <a:t>Retail Trade </a:t>
            </a:r>
            <a:r>
              <a:rPr lang="en-US" sz="1900" dirty="0"/>
              <a:t>(8,664 posting), </a:t>
            </a:r>
            <a:r>
              <a:rPr lang="en-US" sz="1900" b="1" dirty="0"/>
              <a:t>Manufacturing </a:t>
            </a:r>
            <a:r>
              <a:rPr lang="en-US" sz="1900" dirty="0"/>
              <a:t>(6,827 postings), and </a:t>
            </a:r>
            <a:r>
              <a:rPr lang="en-US" sz="1900" b="1" dirty="0"/>
              <a:t> Pro., Sci., &amp; Tech. Services </a:t>
            </a:r>
            <a:r>
              <a:rPr lang="en-US" sz="1900" dirty="0"/>
              <a:t>(4,688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(4,537 postings), </a:t>
            </a:r>
            <a:r>
              <a:rPr lang="en-US" sz="1900" b="1" dirty="0"/>
              <a:t>Retail Salespersons </a:t>
            </a:r>
            <a:r>
              <a:rPr lang="en-US" sz="1900" dirty="0"/>
              <a:t>(3,445 postings),</a:t>
            </a:r>
            <a:r>
              <a:rPr lang="en-US" sz="1900" b="1" dirty="0"/>
              <a:t> Supervisors of Retail Sales Workers </a:t>
            </a:r>
            <a:r>
              <a:rPr lang="en-US" sz="1900" dirty="0"/>
              <a:t>(2,166 postings), and </a:t>
            </a:r>
            <a:r>
              <a:rPr lang="en-US" sz="1900" b="1" dirty="0"/>
              <a:t>Home Health and Personal Care Aides </a:t>
            </a:r>
            <a:r>
              <a:rPr lang="en-US" sz="1900" dirty="0"/>
              <a:t>(1,632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graphicFrame>
        <p:nvGraphicFramePr>
          <p:cNvPr id="7" name="Chart 6">
            <a:extLst>
              <a:ext uri="{FF2B5EF4-FFF2-40B4-BE49-F238E27FC236}">
                <a16:creationId xmlns:a16="http://schemas.microsoft.com/office/drawing/2014/main" id="{462945E4-CD9E-4557-A74B-03410A55BAF0}"/>
              </a:ext>
            </a:extLst>
          </p:cNvPr>
          <p:cNvGraphicFramePr>
            <a:graphicFrameLocks/>
          </p:cNvGraphicFramePr>
          <p:nvPr>
            <p:extLst>
              <p:ext uri="{D42A27DB-BD31-4B8C-83A1-F6EECF244321}">
                <p14:modId xmlns:p14="http://schemas.microsoft.com/office/powerpoint/2010/main" val="1590138379"/>
              </p:ext>
            </p:extLst>
          </p:nvPr>
        </p:nvGraphicFramePr>
        <p:xfrm>
          <a:off x="2027704" y="1640084"/>
          <a:ext cx="5088591" cy="42643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4" name="Picture 3">
            <a:extLst>
              <a:ext uri="{FF2B5EF4-FFF2-40B4-BE49-F238E27FC236}">
                <a16:creationId xmlns:a16="http://schemas.microsoft.com/office/drawing/2014/main" id="{11B8F63D-BD69-3CC7-E13F-62EFFD213475}"/>
              </a:ext>
            </a:extLst>
          </p:cNvPr>
          <p:cNvPicPr>
            <a:picLocks noChangeAspect="1"/>
          </p:cNvPicPr>
          <p:nvPr/>
        </p:nvPicPr>
        <p:blipFill>
          <a:blip r:embed="rId2"/>
          <a:stretch>
            <a:fillRect/>
          </a:stretch>
        </p:blipFill>
        <p:spPr>
          <a:xfrm>
            <a:off x="647697" y="1472955"/>
            <a:ext cx="7848600"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5" name="Picture 4">
            <a:extLst>
              <a:ext uri="{FF2B5EF4-FFF2-40B4-BE49-F238E27FC236}">
                <a16:creationId xmlns:a16="http://schemas.microsoft.com/office/drawing/2014/main" id="{06D683D2-CCFD-2160-3AF8-F085D3D708FA}"/>
              </a:ext>
            </a:extLst>
          </p:cNvPr>
          <p:cNvPicPr>
            <a:picLocks noChangeAspect="1"/>
          </p:cNvPicPr>
          <p:nvPr/>
        </p:nvPicPr>
        <p:blipFill>
          <a:blip r:embed="rId2"/>
          <a:stretch>
            <a:fillRect/>
          </a:stretch>
        </p:blipFill>
        <p:spPr>
          <a:xfrm>
            <a:off x="338136" y="1371600"/>
            <a:ext cx="8467725" cy="3419475"/>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2" name="Picture 1">
            <a:extLst>
              <a:ext uri="{FF2B5EF4-FFF2-40B4-BE49-F238E27FC236}">
                <a16:creationId xmlns:a16="http://schemas.microsoft.com/office/drawing/2014/main" id="{1C338D1A-561C-7190-4565-9FD42D0722D0}"/>
              </a:ext>
            </a:extLst>
          </p:cNvPr>
          <p:cNvPicPr>
            <a:picLocks noChangeAspect="1"/>
          </p:cNvPicPr>
          <p:nvPr/>
        </p:nvPicPr>
        <p:blipFill>
          <a:blip r:embed="rId2"/>
          <a:stretch>
            <a:fillRect/>
          </a:stretch>
        </p:blipFill>
        <p:spPr>
          <a:xfrm>
            <a:off x="2628900" y="188313"/>
            <a:ext cx="3886200" cy="6118216"/>
          </a:xfrm>
          <a:prstGeom prst="rect">
            <a:avLst/>
          </a:prstGeom>
        </p:spPr>
      </p:pic>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2.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53F5FF-5616-48D3-B72D-C299869A7431}">
  <ds:schemaRefs>
    <ds:schemaRef ds:uri="http://www.w3.org/XML/1998/namespace"/>
    <ds:schemaRef ds:uri="http://schemas.microsoft.com/office/2006/documentManagement/types"/>
    <ds:schemaRef ds:uri="http://schemas.microsoft.com/office/2006/metadata/properties"/>
    <ds:schemaRef ds:uri="26e7f4b6-3714-4cf5-b0ae-a47b16f23eba"/>
    <ds:schemaRef ds:uri="http://purl.org/dc/elements/1.1/"/>
    <ds:schemaRef ds:uri="http://purl.org/dc/terms/"/>
    <ds:schemaRef ds:uri="http://purl.org/dc/dcmitype/"/>
    <ds:schemaRef ds:uri="http://schemas.openxmlformats.org/package/2006/metadata/core-properties"/>
    <ds:schemaRef ds:uri="http://schemas.microsoft.com/office/infopath/2007/PartnerControls"/>
    <ds:schemaRef ds:uri="c867d1a5-5827-4927-b797-91c0fe867b8f"/>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83774</TotalTime>
  <Words>1330</Words>
  <Application>Microsoft Office PowerPoint</Application>
  <PresentationFormat>On-screen Show (4:3)</PresentationFormat>
  <Paragraphs>167</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1594</cp:revision>
  <cp:lastPrinted>2022-02-18T00:09:43Z</cp:lastPrinted>
  <dcterms:created xsi:type="dcterms:W3CDTF">2016-10-12T17:47:24Z</dcterms:created>
  <dcterms:modified xsi:type="dcterms:W3CDTF">2023-12-13T15:16:07Z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